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Lst>
  <p:notesMasterIdLst>
    <p:notesMasterId r:id="rId9"/>
  </p:notesMasterIdLst>
  <p:sldIdLst>
    <p:sldId id="256" r:id="rId2"/>
    <p:sldId id="257" r:id="rId3"/>
    <p:sldId id="258" r:id="rId4"/>
    <p:sldId id="259" r:id="rId5"/>
    <p:sldId id="260" r:id="rId6"/>
    <p:sldId id="262" r:id="rId7"/>
    <p:sldId id="261" r:id="rId8"/>
  </p:sldIdLst>
  <p:sldSz cx="12192000" cy="6858000"/>
  <p:notesSz cx="7102475" cy="93694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B8C3C8-B289-4D13-A9D4-620F0F352FDB}" v="3" dt="2025-10-14T18:42:00.3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709" autoAdjust="0"/>
    <p:restoredTop sz="71228" autoAdjust="0"/>
  </p:normalViewPr>
  <p:slideViewPr>
    <p:cSldViewPr snapToGrid="0">
      <p:cViewPr varScale="1">
        <p:scale>
          <a:sx n="98" d="100"/>
          <a:sy n="98" d="100"/>
        </p:scale>
        <p:origin x="1608" y="31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3204"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0098"/>
          </a:xfrm>
          <a:prstGeom prst="rect">
            <a:avLst/>
          </a:prstGeom>
        </p:spPr>
        <p:txBody>
          <a:bodyPr vert="horz" lIns="94119" tIns="47060" rIns="94119" bIns="47060" rtlCol="0"/>
          <a:lstStyle>
            <a:lvl1pPr algn="l">
              <a:defRPr sz="1200"/>
            </a:lvl1pPr>
          </a:lstStyle>
          <a:p>
            <a:endParaRPr lang="en-CA"/>
          </a:p>
        </p:txBody>
      </p:sp>
      <p:sp>
        <p:nvSpPr>
          <p:cNvPr id="3" name="Date Placeholder 2"/>
          <p:cNvSpPr>
            <a:spLocks noGrp="1"/>
          </p:cNvSpPr>
          <p:nvPr>
            <p:ph type="dt" idx="1"/>
          </p:nvPr>
        </p:nvSpPr>
        <p:spPr>
          <a:xfrm>
            <a:off x="4023092" y="0"/>
            <a:ext cx="3077739" cy="470098"/>
          </a:xfrm>
          <a:prstGeom prst="rect">
            <a:avLst/>
          </a:prstGeom>
        </p:spPr>
        <p:txBody>
          <a:bodyPr vert="horz" lIns="94119" tIns="47060" rIns="94119" bIns="47060" rtlCol="0"/>
          <a:lstStyle>
            <a:lvl1pPr algn="r">
              <a:defRPr sz="1200"/>
            </a:lvl1pPr>
          </a:lstStyle>
          <a:p>
            <a:fld id="{0F7EE39B-5864-418A-A828-EDB75E7750D6}" type="datetimeFigureOut">
              <a:rPr lang="en-CA" smtClean="0"/>
              <a:t>2025-10-14</a:t>
            </a:fld>
            <a:endParaRPr lang="en-CA"/>
          </a:p>
        </p:txBody>
      </p:sp>
      <p:sp>
        <p:nvSpPr>
          <p:cNvPr id="4" name="Slide Image Placeholder 3"/>
          <p:cNvSpPr>
            <a:spLocks noGrp="1" noRot="1" noChangeAspect="1"/>
          </p:cNvSpPr>
          <p:nvPr>
            <p:ph type="sldImg" idx="2"/>
          </p:nvPr>
        </p:nvSpPr>
        <p:spPr>
          <a:xfrm>
            <a:off x="739775" y="1171575"/>
            <a:ext cx="5622925" cy="3162300"/>
          </a:xfrm>
          <a:prstGeom prst="rect">
            <a:avLst/>
          </a:prstGeom>
          <a:noFill/>
          <a:ln w="12700">
            <a:solidFill>
              <a:prstClr val="black"/>
            </a:solidFill>
          </a:ln>
        </p:spPr>
        <p:txBody>
          <a:bodyPr vert="horz" lIns="94119" tIns="47060" rIns="94119" bIns="47060" rtlCol="0" anchor="ctr"/>
          <a:lstStyle/>
          <a:p>
            <a:endParaRPr lang="en-CA"/>
          </a:p>
        </p:txBody>
      </p:sp>
      <p:sp>
        <p:nvSpPr>
          <p:cNvPr id="5" name="Notes Placeholder 4"/>
          <p:cNvSpPr>
            <a:spLocks noGrp="1"/>
          </p:cNvSpPr>
          <p:nvPr>
            <p:ph type="body" sz="quarter" idx="3"/>
          </p:nvPr>
        </p:nvSpPr>
        <p:spPr>
          <a:xfrm>
            <a:off x="710248" y="4509036"/>
            <a:ext cx="5681980" cy="3689211"/>
          </a:xfrm>
          <a:prstGeom prst="rect">
            <a:avLst/>
          </a:prstGeom>
        </p:spPr>
        <p:txBody>
          <a:bodyPr vert="horz" lIns="94119" tIns="47060" rIns="94119" bIns="470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99328"/>
            <a:ext cx="3077739" cy="470097"/>
          </a:xfrm>
          <a:prstGeom prst="rect">
            <a:avLst/>
          </a:prstGeom>
        </p:spPr>
        <p:txBody>
          <a:bodyPr vert="horz" lIns="94119" tIns="47060" rIns="94119" bIns="47060" rtlCol="0" anchor="b"/>
          <a:lstStyle>
            <a:lvl1pPr algn="l">
              <a:defRPr sz="1200"/>
            </a:lvl1pPr>
          </a:lstStyle>
          <a:p>
            <a:endParaRPr lang="en-CA"/>
          </a:p>
        </p:txBody>
      </p:sp>
      <p:sp>
        <p:nvSpPr>
          <p:cNvPr id="7" name="Slide Number Placeholder 6"/>
          <p:cNvSpPr>
            <a:spLocks noGrp="1"/>
          </p:cNvSpPr>
          <p:nvPr>
            <p:ph type="sldNum" sz="quarter" idx="5"/>
          </p:nvPr>
        </p:nvSpPr>
        <p:spPr>
          <a:xfrm>
            <a:off x="4023092" y="8899328"/>
            <a:ext cx="3077739" cy="470097"/>
          </a:xfrm>
          <a:prstGeom prst="rect">
            <a:avLst/>
          </a:prstGeom>
        </p:spPr>
        <p:txBody>
          <a:bodyPr vert="horz" lIns="94119" tIns="47060" rIns="94119" bIns="47060" rtlCol="0" anchor="b"/>
          <a:lstStyle>
            <a:lvl1pPr algn="r">
              <a:defRPr sz="1200"/>
            </a:lvl1pPr>
          </a:lstStyle>
          <a:p>
            <a:fld id="{9F3A916F-4239-4060-8267-12F14FF45D96}" type="slidenum">
              <a:rPr lang="en-CA" smtClean="0"/>
              <a:t>‹#›</a:t>
            </a:fld>
            <a:endParaRPr lang="en-CA"/>
          </a:p>
        </p:txBody>
      </p:sp>
    </p:spTree>
    <p:extLst>
      <p:ext uri="{BB962C8B-B14F-4D97-AF65-F5344CB8AC3E}">
        <p14:creationId xmlns:p14="http://schemas.microsoft.com/office/powerpoint/2010/main" val="1105798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kern="1200" dirty="0">
                <a:solidFill>
                  <a:schemeClr val="tx1"/>
                </a:solidFill>
                <a:effectLst/>
                <a:latin typeface="Georgia" panose="02040502050405020303" pitchFamily="18" charset="0"/>
                <a:ea typeface="+mn-ea"/>
                <a:cs typeface="+mn-cs"/>
              </a:rPr>
              <a:t>The practice in many Ontario dioceses is for parish councils to hold nominations in November and elections in December, so that the new executive takes over at the beginning of the year, in January. </a:t>
            </a:r>
          </a:p>
          <a:p>
            <a:r>
              <a:rPr lang="en-CA" sz="1200" kern="1200" dirty="0">
                <a:solidFill>
                  <a:schemeClr val="tx1"/>
                </a:solidFill>
                <a:effectLst/>
                <a:latin typeface="Georgia" panose="02040502050405020303" pitchFamily="18" charset="0"/>
                <a:ea typeface="+mn-ea"/>
                <a:cs typeface="+mn-cs"/>
              </a:rPr>
              <a:t>Unlike the secular election arena, we are not running for office. The Catholic Women’s League is a lay association. Our Mission Statement calls us to grow in faith, and to witness to the love of God through ministry and service.</a:t>
            </a:r>
          </a:p>
          <a:p>
            <a:r>
              <a:rPr lang="en-CA" sz="1200" kern="1200" dirty="0">
                <a:solidFill>
                  <a:schemeClr val="tx1"/>
                </a:solidFill>
                <a:effectLst/>
                <a:latin typeface="Georgia" panose="02040502050405020303" pitchFamily="18" charset="0"/>
                <a:ea typeface="+mn-ea"/>
                <a:cs typeface="+mn-cs"/>
              </a:rPr>
              <a:t>During CWL elections, we are asked to discern how God is calling us to serve our council and our sisters in the League. </a:t>
            </a:r>
          </a:p>
          <a:p>
            <a:endParaRPr lang="en-US" sz="1200" u="sng" dirty="0">
              <a:latin typeface="Georgia" panose="02040502050405020303" pitchFamily="18" charset="0"/>
            </a:endParaRPr>
          </a:p>
          <a:p>
            <a:r>
              <a:rPr lang="en-CA" sz="1200" i="0" kern="1200" dirty="0">
                <a:solidFill>
                  <a:schemeClr val="tx1"/>
                </a:solidFill>
                <a:effectLst/>
                <a:latin typeface="Georgia" panose="02040502050405020303" pitchFamily="18" charset="0"/>
                <a:ea typeface="+mn-ea"/>
                <a:cs typeface="+mn-cs"/>
              </a:rPr>
              <a:t>The council belongs to the members, and its success is their responsibility. </a:t>
            </a:r>
          </a:p>
          <a:p>
            <a:r>
              <a:rPr lang="en-CA" sz="1200" i="0" kern="1200" dirty="0">
                <a:solidFill>
                  <a:schemeClr val="tx1"/>
                </a:solidFill>
                <a:effectLst/>
                <a:latin typeface="Georgia" panose="02040502050405020303" pitchFamily="18" charset="0"/>
                <a:ea typeface="+mn-ea"/>
                <a:cs typeface="+mn-cs"/>
              </a:rPr>
              <a:t>We all have individual gifts given to us by God, to be used to serve the people of God. The League benefits from our unique talents. </a:t>
            </a:r>
          </a:p>
          <a:p>
            <a:endParaRPr lang="en-US" i="1" dirty="0"/>
          </a:p>
          <a:p>
            <a:endParaRPr lang="en-CA" dirty="0"/>
          </a:p>
        </p:txBody>
      </p:sp>
      <p:sp>
        <p:nvSpPr>
          <p:cNvPr id="4" name="Slide Number Placeholder 3"/>
          <p:cNvSpPr>
            <a:spLocks noGrp="1"/>
          </p:cNvSpPr>
          <p:nvPr>
            <p:ph type="sldNum" sz="quarter" idx="10"/>
          </p:nvPr>
        </p:nvSpPr>
        <p:spPr/>
        <p:txBody>
          <a:bodyPr/>
          <a:lstStyle/>
          <a:p>
            <a:fld id="{9F3A916F-4239-4060-8267-12F14FF45D96}" type="slidenum">
              <a:rPr lang="en-CA" smtClean="0"/>
              <a:t>1</a:t>
            </a:fld>
            <a:endParaRPr lang="en-CA"/>
          </a:p>
        </p:txBody>
      </p:sp>
    </p:spTree>
    <p:extLst>
      <p:ext uri="{BB962C8B-B14F-4D97-AF65-F5344CB8AC3E}">
        <p14:creationId xmlns:p14="http://schemas.microsoft.com/office/powerpoint/2010/main" val="2176976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dirty="0">
                <a:latin typeface="Georgia" panose="02040502050405020303" pitchFamily="18" charset="0"/>
              </a:rPr>
              <a:t>In our League Prayer we have asked God to “Send your Holy Spirit upon</a:t>
            </a:r>
            <a:r>
              <a:rPr lang="en-CA" sz="1200" baseline="0" dirty="0">
                <a:latin typeface="Georgia" panose="02040502050405020303" pitchFamily="18" charset="0"/>
              </a:rPr>
              <a:t> </a:t>
            </a:r>
            <a:r>
              <a:rPr lang="en-CA" sz="1200" dirty="0">
                <a:latin typeface="Georgia" panose="02040502050405020303" pitchFamily="18" charset="0"/>
              </a:rPr>
              <a:t>us to give light to our minds and strength to our wills….”</a:t>
            </a:r>
          </a:p>
          <a:p>
            <a:r>
              <a:rPr lang="en-CA" sz="1200" dirty="0">
                <a:latin typeface="Georgia" panose="02040502050405020303" pitchFamily="18" charset="0"/>
              </a:rPr>
              <a:t>And He will. And He</a:t>
            </a:r>
            <a:r>
              <a:rPr lang="en-CA" sz="1200" baseline="0" dirty="0">
                <a:latin typeface="Georgia" panose="02040502050405020303" pitchFamily="18" charset="0"/>
              </a:rPr>
              <a:t> </a:t>
            </a:r>
            <a:r>
              <a:rPr lang="en-CA" sz="1200" dirty="0">
                <a:latin typeface="Georgia" panose="02040502050405020303" pitchFamily="18" charset="0"/>
              </a:rPr>
              <a:t>does. </a:t>
            </a:r>
          </a:p>
          <a:p>
            <a:r>
              <a:rPr lang="en-CA" sz="1200" dirty="0">
                <a:latin typeface="Georgia" panose="02040502050405020303" pitchFamily="18" charset="0"/>
              </a:rPr>
              <a:t>The Spirit works within us, shows us what He wants us to do and be, nudges</a:t>
            </a:r>
            <a:r>
              <a:rPr lang="en-CA" sz="1200" baseline="0" dirty="0">
                <a:latin typeface="Georgia" panose="02040502050405020303" pitchFamily="18" charset="0"/>
              </a:rPr>
              <a:t> </a:t>
            </a:r>
            <a:r>
              <a:rPr lang="en-CA" sz="1200" dirty="0">
                <a:latin typeface="Georgia" panose="02040502050405020303" pitchFamily="18" charset="0"/>
              </a:rPr>
              <a:t>us, leads us and pulls us.</a:t>
            </a:r>
          </a:p>
          <a:p>
            <a:r>
              <a:rPr lang="en-CA" sz="1200" kern="1200" dirty="0">
                <a:solidFill>
                  <a:schemeClr val="tx1"/>
                </a:solidFill>
                <a:effectLst/>
                <a:latin typeface="Georgia" panose="02040502050405020303" pitchFamily="18" charset="0"/>
                <a:ea typeface="+mn-ea"/>
                <a:cs typeface="+mn-cs"/>
              </a:rPr>
              <a:t>We have all been given a variety of gifts by the Holy Spirit, gifts that are given to be used for others, special gifts for the good of others. </a:t>
            </a:r>
          </a:p>
          <a:p>
            <a:r>
              <a:rPr lang="en-CA" sz="1200" kern="1200" dirty="0">
                <a:solidFill>
                  <a:schemeClr val="tx1"/>
                </a:solidFill>
                <a:effectLst/>
                <a:latin typeface="Georgia" panose="02040502050405020303" pitchFamily="18" charset="0"/>
                <a:ea typeface="+mn-ea"/>
                <a:cs typeface="+mn-cs"/>
              </a:rPr>
              <a:t>God calls all of us to recognize, develop and use these gifts . . . in our journey with our sisters and with Christ in the League.</a:t>
            </a:r>
          </a:p>
        </p:txBody>
      </p:sp>
      <p:sp>
        <p:nvSpPr>
          <p:cNvPr id="4" name="Slide Number Placeholder 3"/>
          <p:cNvSpPr>
            <a:spLocks noGrp="1"/>
          </p:cNvSpPr>
          <p:nvPr>
            <p:ph type="sldNum" sz="quarter" idx="10"/>
          </p:nvPr>
        </p:nvSpPr>
        <p:spPr/>
        <p:txBody>
          <a:bodyPr/>
          <a:lstStyle/>
          <a:p>
            <a:fld id="{9F3A916F-4239-4060-8267-12F14FF45D96}" type="slidenum">
              <a:rPr lang="en-CA" smtClean="0"/>
              <a:t>2</a:t>
            </a:fld>
            <a:endParaRPr lang="en-CA"/>
          </a:p>
        </p:txBody>
      </p:sp>
    </p:spTree>
    <p:extLst>
      <p:ext uri="{BB962C8B-B14F-4D97-AF65-F5344CB8AC3E}">
        <p14:creationId xmlns:p14="http://schemas.microsoft.com/office/powerpoint/2010/main" val="1036516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F3A916F-4239-4060-8267-12F14FF45D96}" type="slidenum">
              <a:rPr lang="en-CA" smtClean="0"/>
              <a:t>3</a:t>
            </a:fld>
            <a:endParaRPr lang="en-CA"/>
          </a:p>
        </p:txBody>
      </p:sp>
    </p:spTree>
    <p:extLst>
      <p:ext uri="{BB962C8B-B14F-4D97-AF65-F5344CB8AC3E}">
        <p14:creationId xmlns:p14="http://schemas.microsoft.com/office/powerpoint/2010/main" val="4209058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Georgia" panose="02040502050405020303" pitchFamily="18" charset="0"/>
              </a:rPr>
              <a:t>As</a:t>
            </a:r>
            <a:r>
              <a:rPr lang="en-US" sz="1200" baseline="0" dirty="0">
                <a:latin typeface="Georgia" panose="02040502050405020303" pitchFamily="18" charset="0"/>
              </a:rPr>
              <a:t> I read through some questions, reflect on your personal situations – be honest with  yourself in your responses. </a:t>
            </a:r>
          </a:p>
          <a:p>
            <a:r>
              <a:rPr lang="en-US" sz="1200" baseline="0" dirty="0">
                <a:latin typeface="Georgia" panose="02040502050405020303" pitchFamily="18" charset="0"/>
              </a:rPr>
              <a:t>This is a personal reflection, no need to share your answers.</a:t>
            </a:r>
            <a:endParaRPr lang="en-CA" sz="1200" dirty="0">
              <a:latin typeface="Georgia" panose="02040502050405020303" pitchFamily="18" charset="0"/>
            </a:endParaRPr>
          </a:p>
        </p:txBody>
      </p:sp>
      <p:sp>
        <p:nvSpPr>
          <p:cNvPr id="4" name="Slide Number Placeholder 3"/>
          <p:cNvSpPr>
            <a:spLocks noGrp="1"/>
          </p:cNvSpPr>
          <p:nvPr>
            <p:ph type="sldNum" sz="quarter" idx="10"/>
          </p:nvPr>
        </p:nvSpPr>
        <p:spPr/>
        <p:txBody>
          <a:bodyPr/>
          <a:lstStyle/>
          <a:p>
            <a:fld id="{9F3A916F-4239-4060-8267-12F14FF45D96}" type="slidenum">
              <a:rPr lang="en-CA" smtClean="0"/>
              <a:t>4</a:t>
            </a:fld>
            <a:endParaRPr lang="en-CA"/>
          </a:p>
        </p:txBody>
      </p:sp>
    </p:spTree>
    <p:extLst>
      <p:ext uri="{BB962C8B-B14F-4D97-AF65-F5344CB8AC3E}">
        <p14:creationId xmlns:p14="http://schemas.microsoft.com/office/powerpoint/2010/main" val="2761267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Georgia" panose="02040502050405020303" pitchFamily="18" charset="0"/>
              </a:rPr>
              <a:t>We must all continue to grow in wisdom and holiness.</a:t>
            </a:r>
          </a:p>
          <a:p>
            <a:r>
              <a:rPr lang="en-US" sz="1200" dirty="0">
                <a:latin typeface="Georgia" panose="02040502050405020303" pitchFamily="18" charset="0"/>
              </a:rPr>
              <a:t>You have been gifted by God.</a:t>
            </a:r>
          </a:p>
          <a:p>
            <a:r>
              <a:rPr lang="en-US" sz="1200" dirty="0">
                <a:latin typeface="Georgia" panose="02040502050405020303" pitchFamily="18" charset="0"/>
              </a:rPr>
              <a:t>What are your spiritual gifts?</a:t>
            </a:r>
            <a:endParaRPr lang="en-CA" sz="1200" dirty="0">
              <a:latin typeface="Georgia" panose="02040502050405020303" pitchFamily="18" charset="0"/>
            </a:endParaRPr>
          </a:p>
          <a:p>
            <a:endParaRPr lang="en-CA" dirty="0"/>
          </a:p>
        </p:txBody>
      </p:sp>
      <p:sp>
        <p:nvSpPr>
          <p:cNvPr id="4" name="Slide Number Placeholder 3"/>
          <p:cNvSpPr>
            <a:spLocks noGrp="1"/>
          </p:cNvSpPr>
          <p:nvPr>
            <p:ph type="sldNum" sz="quarter" idx="10"/>
          </p:nvPr>
        </p:nvSpPr>
        <p:spPr/>
        <p:txBody>
          <a:bodyPr/>
          <a:lstStyle/>
          <a:p>
            <a:fld id="{9F3A916F-4239-4060-8267-12F14FF45D96}" type="slidenum">
              <a:rPr lang="en-CA" smtClean="0"/>
              <a:t>5</a:t>
            </a:fld>
            <a:endParaRPr lang="en-CA"/>
          </a:p>
        </p:txBody>
      </p:sp>
    </p:spTree>
    <p:extLst>
      <p:ext uri="{BB962C8B-B14F-4D97-AF65-F5344CB8AC3E}">
        <p14:creationId xmlns:p14="http://schemas.microsoft.com/office/powerpoint/2010/main" val="391469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dirty="0">
                <a:latin typeface="Georgia" panose="02040502050405020303" pitchFamily="18" charset="0"/>
              </a:rPr>
              <a:t>God has gifted each of us. </a:t>
            </a:r>
          </a:p>
          <a:p>
            <a:r>
              <a:rPr lang="en-CA" sz="1200" dirty="0">
                <a:latin typeface="Georgia" panose="02040502050405020303" pitchFamily="18" charset="0"/>
              </a:rPr>
              <a:t>We use and develop our God-given gifts to use in the</a:t>
            </a:r>
            <a:r>
              <a:rPr lang="en-CA" sz="1200" baseline="0" dirty="0">
                <a:latin typeface="Georgia" panose="02040502050405020303" pitchFamily="18" charset="0"/>
              </a:rPr>
              <a:t> </a:t>
            </a:r>
            <a:r>
              <a:rPr lang="en-CA" sz="1200" dirty="0">
                <a:latin typeface="Georgia" panose="02040502050405020303" pitchFamily="18" charset="0"/>
              </a:rPr>
              <a:t>service of God’s people. </a:t>
            </a:r>
          </a:p>
          <a:p>
            <a:r>
              <a:rPr lang="en-CA" sz="1200" dirty="0">
                <a:latin typeface="Georgia" panose="02040502050405020303" pitchFamily="18" charset="0"/>
              </a:rPr>
              <a:t>He calls us to service. </a:t>
            </a:r>
          </a:p>
          <a:p>
            <a:r>
              <a:rPr lang="en-CA" sz="1200" dirty="0">
                <a:latin typeface="Georgia" panose="02040502050405020303" pitchFamily="18" charset="0"/>
              </a:rPr>
              <a:t>Is God calling you to serve as a member of the executive?</a:t>
            </a:r>
          </a:p>
        </p:txBody>
      </p:sp>
      <p:sp>
        <p:nvSpPr>
          <p:cNvPr id="4" name="Slide Number Placeholder 3"/>
          <p:cNvSpPr>
            <a:spLocks noGrp="1"/>
          </p:cNvSpPr>
          <p:nvPr>
            <p:ph type="sldNum" sz="quarter" idx="10"/>
          </p:nvPr>
        </p:nvSpPr>
        <p:spPr/>
        <p:txBody>
          <a:bodyPr/>
          <a:lstStyle/>
          <a:p>
            <a:fld id="{9F3A916F-4239-4060-8267-12F14FF45D96}" type="slidenum">
              <a:rPr lang="en-CA" smtClean="0"/>
              <a:t>6</a:t>
            </a:fld>
            <a:endParaRPr lang="en-CA"/>
          </a:p>
        </p:txBody>
      </p:sp>
    </p:spTree>
    <p:extLst>
      <p:ext uri="{BB962C8B-B14F-4D97-AF65-F5344CB8AC3E}">
        <p14:creationId xmlns:p14="http://schemas.microsoft.com/office/powerpoint/2010/main" val="1499399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mj-lt"/>
              <a:buAutoNum type="arabicPeriod"/>
            </a:pPr>
            <a:r>
              <a:rPr lang="en-CA" sz="1200" i="1" dirty="0">
                <a:latin typeface="Georgia" panose="02040502050405020303" pitchFamily="18" charset="0"/>
              </a:rPr>
              <a:t>You have received mercy, kindness and unconditional love from our God. </a:t>
            </a:r>
            <a:r>
              <a:rPr lang="en-CA" sz="1200" b="1" i="1" dirty="0">
                <a:latin typeface="Georgia" panose="02040502050405020303" pitchFamily="18" charset="0"/>
              </a:rPr>
              <a:t>R.</a:t>
            </a:r>
          </a:p>
          <a:p>
            <a:pPr marL="342900" indent="-342900">
              <a:buFont typeface="+mj-lt"/>
              <a:buAutoNum type="arabicPeriod"/>
            </a:pPr>
            <a:r>
              <a:rPr lang="en-CA" sz="1200" i="1" dirty="0">
                <a:latin typeface="Georgia" panose="02040502050405020303" pitchFamily="18" charset="0"/>
              </a:rPr>
              <a:t>You have many physical, emotional, mental and spiritual abilities that can be</a:t>
            </a:r>
            <a:r>
              <a:rPr lang="en-CA" sz="1200" i="1" baseline="0" dirty="0">
                <a:latin typeface="Georgia" panose="02040502050405020303" pitchFamily="18" charset="0"/>
              </a:rPr>
              <a:t> </a:t>
            </a:r>
            <a:r>
              <a:rPr lang="en-CA" sz="1200" i="1" dirty="0">
                <a:latin typeface="Georgia" panose="02040502050405020303" pitchFamily="18" charset="0"/>
              </a:rPr>
              <a:t>used to better the lives of others. </a:t>
            </a:r>
            <a:r>
              <a:rPr lang="en-CA" sz="1200" b="1" i="1" dirty="0">
                <a:latin typeface="Georgia" panose="02040502050405020303" pitchFamily="18" charset="0"/>
              </a:rPr>
              <a:t>R.</a:t>
            </a:r>
          </a:p>
          <a:p>
            <a:pPr marL="342900" indent="-342900">
              <a:buFont typeface="+mj-lt"/>
              <a:buAutoNum type="arabicPeriod"/>
            </a:pPr>
            <a:r>
              <a:rPr lang="en-CA" sz="1200" i="1" dirty="0">
                <a:latin typeface="Georgia" panose="02040502050405020303" pitchFamily="18" charset="0"/>
              </a:rPr>
              <a:t>You have people in your life who have believed in you when you did not believe in</a:t>
            </a:r>
            <a:r>
              <a:rPr lang="en-CA" sz="1200" i="1" baseline="0" dirty="0">
                <a:latin typeface="Georgia" panose="02040502050405020303" pitchFamily="18" charset="0"/>
              </a:rPr>
              <a:t> </a:t>
            </a:r>
            <a:r>
              <a:rPr lang="en-CA" sz="1200" i="1" dirty="0">
                <a:latin typeface="Georgia" panose="02040502050405020303" pitchFamily="18" charset="0"/>
              </a:rPr>
              <a:t>yourself; people who stood by you in difficult times. </a:t>
            </a:r>
            <a:r>
              <a:rPr lang="en-CA" sz="1200" b="1" i="1" dirty="0">
                <a:latin typeface="Georgia" panose="02040502050405020303" pitchFamily="18" charset="0"/>
              </a:rPr>
              <a:t>R.</a:t>
            </a:r>
          </a:p>
          <a:p>
            <a:pPr marL="342900" indent="-342900">
              <a:buFont typeface="+mj-lt"/>
              <a:buAutoNum type="arabicPeriod"/>
            </a:pPr>
            <a:r>
              <a:rPr lang="en-CA" sz="1200" i="1" dirty="0">
                <a:latin typeface="Georgia" panose="02040502050405020303" pitchFamily="18" charset="0"/>
              </a:rPr>
              <a:t>You have a heart capable of great compassion, empathy and tenderness. </a:t>
            </a:r>
            <a:r>
              <a:rPr lang="en-CA" sz="1200" b="1" i="1" dirty="0">
                <a:latin typeface="Georgia" panose="02040502050405020303" pitchFamily="18" charset="0"/>
              </a:rPr>
              <a:t>R.</a:t>
            </a:r>
          </a:p>
          <a:p>
            <a:pPr marL="342900" indent="-342900">
              <a:buFont typeface="+mj-lt"/>
              <a:buAutoNum type="arabicPeriod"/>
            </a:pPr>
            <a:r>
              <a:rPr lang="en-CA" sz="1200" i="1" dirty="0">
                <a:latin typeface="Georgia" panose="02040502050405020303" pitchFamily="18" charset="0"/>
              </a:rPr>
              <a:t>You have inner strength, the grace of conversion, the gift of hope, the desire for</a:t>
            </a:r>
            <a:r>
              <a:rPr lang="en-CA" sz="1200" i="1" baseline="0" dirty="0">
                <a:latin typeface="Georgia" panose="02040502050405020303" pitchFamily="18" charset="0"/>
              </a:rPr>
              <a:t> </a:t>
            </a:r>
            <a:r>
              <a:rPr lang="en-CA" sz="1200" i="1" dirty="0">
                <a:latin typeface="Georgia" panose="02040502050405020303" pitchFamily="18" charset="0"/>
              </a:rPr>
              <a:t>good. </a:t>
            </a:r>
            <a:r>
              <a:rPr lang="en-CA" sz="1200" b="1" i="1" dirty="0">
                <a:latin typeface="Georgia" panose="02040502050405020303" pitchFamily="18" charset="0"/>
              </a:rPr>
              <a:t>R.</a:t>
            </a:r>
          </a:p>
          <a:p>
            <a:pPr marL="342900" indent="-342900">
              <a:buFont typeface="+mj-lt"/>
              <a:buAutoNum type="arabicPeriod"/>
            </a:pPr>
            <a:r>
              <a:rPr lang="en-CA" sz="1200" i="1" dirty="0">
                <a:latin typeface="Georgia" panose="02040502050405020303" pitchFamily="18" charset="0"/>
              </a:rPr>
              <a:t>You have food on your table, clothes in your closet and a roof over your head. </a:t>
            </a:r>
            <a:r>
              <a:rPr lang="en-CA" sz="1200" b="1" i="1" dirty="0">
                <a:latin typeface="Georgia" panose="02040502050405020303" pitchFamily="18" charset="0"/>
              </a:rPr>
              <a:t>R.</a:t>
            </a:r>
          </a:p>
          <a:p>
            <a:pPr marL="342900" indent="-342900">
              <a:buFont typeface="+mj-lt"/>
              <a:buAutoNum type="arabicPeriod"/>
            </a:pPr>
            <a:r>
              <a:rPr lang="en-CA" sz="1200" i="1" dirty="0">
                <a:latin typeface="Georgia" panose="02040502050405020303" pitchFamily="18" charset="0"/>
              </a:rPr>
              <a:t>You have the opportunity for spiritual renewal and growth in your relationship</a:t>
            </a:r>
            <a:r>
              <a:rPr lang="en-CA" sz="1200" i="1" baseline="0" dirty="0">
                <a:latin typeface="Georgia" panose="02040502050405020303" pitchFamily="18" charset="0"/>
              </a:rPr>
              <a:t> </a:t>
            </a:r>
            <a:r>
              <a:rPr lang="en-CA" sz="1200" i="1" dirty="0">
                <a:latin typeface="Georgia" panose="02040502050405020303" pitchFamily="18" charset="0"/>
              </a:rPr>
              <a:t>with your God. </a:t>
            </a:r>
            <a:r>
              <a:rPr lang="en-CA" sz="1200" b="1" i="1" dirty="0">
                <a:latin typeface="Georgia" panose="02040502050405020303" pitchFamily="18" charset="0"/>
              </a:rPr>
              <a:t>R.</a:t>
            </a:r>
            <a:endParaRPr lang="en-CA" sz="1200" dirty="0">
              <a:latin typeface="Georgia" panose="02040502050405020303" pitchFamily="18" charset="0"/>
            </a:endParaRPr>
          </a:p>
        </p:txBody>
      </p:sp>
      <p:sp>
        <p:nvSpPr>
          <p:cNvPr id="4" name="Slide Number Placeholder 3"/>
          <p:cNvSpPr>
            <a:spLocks noGrp="1"/>
          </p:cNvSpPr>
          <p:nvPr>
            <p:ph type="sldNum" sz="quarter" idx="10"/>
          </p:nvPr>
        </p:nvSpPr>
        <p:spPr/>
        <p:txBody>
          <a:bodyPr/>
          <a:lstStyle/>
          <a:p>
            <a:fld id="{9F3A916F-4239-4060-8267-12F14FF45D96}" type="slidenum">
              <a:rPr lang="en-CA" smtClean="0"/>
              <a:t>7</a:t>
            </a:fld>
            <a:endParaRPr lang="en-CA"/>
          </a:p>
        </p:txBody>
      </p:sp>
    </p:spTree>
    <p:extLst>
      <p:ext uri="{BB962C8B-B14F-4D97-AF65-F5344CB8AC3E}">
        <p14:creationId xmlns:p14="http://schemas.microsoft.com/office/powerpoint/2010/main" val="3987520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CA"/>
            </a:p>
          </p:txBody>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CA"/>
            </a:p>
          </p:txBody>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CA"/>
            </a:p>
          </p:txBody>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CA"/>
            </a:p>
          </p:txBody>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CA"/>
            </a:p>
          </p:txBody>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CA"/>
            </a:p>
          </p:txBody>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5D93AA-716C-4917-9755-6387DA5D8B3B}" type="datetimeFigureOut">
              <a:rPr lang="en-CA" smtClean="0"/>
              <a:t>2025-10-14</a:t>
            </a:fld>
            <a:endParaRPr lang="en-CA"/>
          </a:p>
        </p:txBody>
      </p:sp>
      <p:sp>
        <p:nvSpPr>
          <p:cNvPr id="5" name="Footer Placeholder 4"/>
          <p:cNvSpPr>
            <a:spLocks noGrp="1"/>
          </p:cNvSpPr>
          <p:nvPr>
            <p:ph type="ftr" sz="quarter" idx="11"/>
          </p:nvPr>
        </p:nvSpPr>
        <p:spPr>
          <a:xfrm>
            <a:off x="5332412" y="5883275"/>
            <a:ext cx="4324044" cy="365125"/>
          </a:xfrm>
        </p:spPr>
        <p:txBody>
          <a:bodyPr/>
          <a:lstStyle/>
          <a:p>
            <a:endParaRPr lang="en-CA"/>
          </a:p>
        </p:txBody>
      </p:sp>
      <p:sp>
        <p:nvSpPr>
          <p:cNvPr id="6" name="Slide Number Placeholder 5"/>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48931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5D93AA-716C-4917-9755-6387DA5D8B3B}" type="datetimeFigureOut">
              <a:rPr lang="en-CA" smtClean="0"/>
              <a:t>2025-10-14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1926457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5D93AA-716C-4917-9755-6387DA5D8B3B}" type="datetimeFigureOut">
              <a:rPr lang="en-CA" smtClean="0"/>
              <a:t>2025-10-14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717188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5D93AA-716C-4917-9755-6387DA5D8B3B}" type="datetimeFigureOut">
              <a:rPr lang="en-CA" smtClean="0"/>
              <a:t>2025-10-14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2514072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5D93AA-716C-4917-9755-6387DA5D8B3B}" type="datetimeFigureOut">
              <a:rPr lang="en-CA" smtClean="0"/>
              <a:t>2025-10-14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13397836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5D93AA-716C-4917-9755-6387DA5D8B3B}" type="datetimeFigureOut">
              <a:rPr lang="en-CA" smtClean="0"/>
              <a:t>2025-10-14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9035793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5D93AA-716C-4917-9755-6387DA5D8B3B}" type="datetimeFigureOut">
              <a:rPr lang="en-CA" smtClean="0"/>
              <a:t>2025-10-14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579118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5D93AA-716C-4917-9755-6387DA5D8B3B}" type="datetimeFigureOut">
              <a:rPr lang="en-CA" smtClean="0"/>
              <a:t>2025-10-14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4359773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5D93AA-716C-4917-9755-6387DA5D8B3B}" type="datetimeFigureOut">
              <a:rPr lang="en-CA" smtClean="0"/>
              <a:t>2025-10-14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3461484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5D93AA-716C-4917-9755-6387DA5D8B3B}" type="datetimeFigureOut">
              <a:rPr lang="en-CA" smtClean="0"/>
              <a:t>2025-10-14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a:xfrm>
            <a:off x="10951856" y="5867131"/>
            <a:ext cx="551167" cy="365125"/>
          </a:xfrm>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3351372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5D93AA-716C-4917-9755-6387DA5D8B3B}" type="datetimeFigureOut">
              <a:rPr lang="en-CA" smtClean="0"/>
              <a:t>2025-10-14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3378108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5D93AA-716C-4917-9755-6387DA5D8B3B}" type="datetimeFigureOut">
              <a:rPr lang="en-CA" smtClean="0"/>
              <a:t>2025-10-14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2331932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5D93AA-716C-4917-9755-6387DA5D8B3B}" type="datetimeFigureOut">
              <a:rPr lang="en-CA" smtClean="0"/>
              <a:t>2025-10-14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2987565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5D93AA-716C-4917-9755-6387DA5D8B3B}" type="datetimeFigureOut">
              <a:rPr lang="en-CA" smtClean="0"/>
              <a:t>2025-10-14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2567764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5D93AA-716C-4917-9755-6387DA5D8B3B}" type="datetimeFigureOut">
              <a:rPr lang="en-CA" smtClean="0"/>
              <a:t>2025-10-14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1577982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5D93AA-716C-4917-9755-6387DA5D8B3B}" type="datetimeFigureOut">
              <a:rPr lang="en-CA" smtClean="0"/>
              <a:t>2025-10-14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2066563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5D93AA-716C-4917-9755-6387DA5D8B3B}" type="datetimeFigureOut">
              <a:rPr lang="en-CA" smtClean="0"/>
              <a:t>2025-10-14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B2A2366-83F2-4AB5-90B2-30DF1EFDE4B2}" type="slidenum">
              <a:rPr lang="en-CA" smtClean="0"/>
              <a:t>‹#›</a:t>
            </a:fld>
            <a:endParaRPr lang="en-CA"/>
          </a:p>
        </p:txBody>
      </p:sp>
    </p:spTree>
    <p:extLst>
      <p:ext uri="{BB962C8B-B14F-4D97-AF65-F5344CB8AC3E}">
        <p14:creationId xmlns:p14="http://schemas.microsoft.com/office/powerpoint/2010/main" val="1648670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CA"/>
            </a:p>
          </p:txBody>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CA"/>
            </a:p>
          </p:txBody>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CA"/>
            </a:p>
          </p:txBody>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CA"/>
            </a:p>
          </p:txBody>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CA"/>
            </a:p>
          </p:txBody>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CA"/>
            </a:p>
          </p:txBody>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75D93AA-716C-4917-9755-6387DA5D8B3B}" type="datetimeFigureOut">
              <a:rPr lang="en-CA" smtClean="0"/>
              <a:t>2025-10-14</a:t>
            </a:fld>
            <a:endParaRPr lang="en-CA"/>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CA"/>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B2A2366-83F2-4AB5-90B2-30DF1EFDE4B2}" type="slidenum">
              <a:rPr lang="en-CA" smtClean="0"/>
              <a:t>‹#›</a:t>
            </a:fld>
            <a:endParaRPr lang="en-CA"/>
          </a:p>
        </p:txBody>
      </p:sp>
    </p:spTree>
    <p:extLst>
      <p:ext uri="{BB962C8B-B14F-4D97-AF65-F5344CB8AC3E}">
        <p14:creationId xmlns:p14="http://schemas.microsoft.com/office/powerpoint/2010/main" val="1740597362"/>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3" r:id="rId13"/>
    <p:sldLayoutId id="2147483824" r:id="rId14"/>
    <p:sldLayoutId id="2147483825" r:id="rId15"/>
    <p:sldLayoutId id="2147483826" r:id="rId16"/>
    <p:sldLayoutId id="214748382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Georgia" panose="02040502050405020303" pitchFamily="18" charset="0"/>
              </a:rPr>
              <a:t>A Short Exercise in Discernment</a:t>
            </a:r>
            <a:endParaRPr lang="en-CA" dirty="0">
              <a:latin typeface="Georgia" panose="02040502050405020303" pitchFamily="18"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03180" y="5170714"/>
            <a:ext cx="1560900" cy="1539120"/>
          </a:xfrm>
          <a:prstGeom prst="rect">
            <a:avLst/>
          </a:prstGeom>
        </p:spPr>
      </p:pic>
      <p:sp>
        <p:nvSpPr>
          <p:cNvPr id="6" name="Subtitle 5">
            <a:extLst>
              <a:ext uri="{FF2B5EF4-FFF2-40B4-BE49-F238E27FC236}">
                <a16:creationId xmlns:a16="http://schemas.microsoft.com/office/drawing/2014/main" id="{A2463A7C-43B5-789B-9CF8-43163FFA0AD8}"/>
              </a:ext>
            </a:extLst>
          </p:cNvPr>
          <p:cNvSpPr>
            <a:spLocks noGrp="1"/>
          </p:cNvSpPr>
          <p:nvPr>
            <p:ph type="subTitle" idx="1"/>
          </p:nvPr>
        </p:nvSpPr>
        <p:spPr>
          <a:xfrm>
            <a:off x="4515377" y="3996267"/>
            <a:ext cx="6987645" cy="752378"/>
          </a:xfrm>
        </p:spPr>
        <p:txBody>
          <a:bodyPr/>
          <a:lstStyle/>
          <a:p>
            <a:r>
              <a:rPr lang="en-CA" dirty="0">
                <a:latin typeface="Georgia" panose="02040502050405020303" pitchFamily="18" charset="0"/>
              </a:rPr>
              <a:t>For Parish Councils before Election Process</a:t>
            </a:r>
          </a:p>
        </p:txBody>
      </p:sp>
    </p:spTree>
    <p:extLst>
      <p:ext uri="{BB962C8B-B14F-4D97-AF65-F5344CB8AC3E}">
        <p14:creationId xmlns:p14="http://schemas.microsoft.com/office/powerpoint/2010/main" val="1506143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43456" y="370115"/>
            <a:ext cx="10002230" cy="903514"/>
          </a:xfrm>
        </p:spPr>
        <p:txBody>
          <a:bodyPr>
            <a:normAutofit/>
          </a:bodyPr>
          <a:lstStyle/>
          <a:p>
            <a:pPr algn="l"/>
            <a:r>
              <a:rPr lang="en-CA" dirty="0">
                <a:latin typeface="Georgia" panose="02040502050405020303" pitchFamily="18" charset="0"/>
              </a:rPr>
              <a:t>LEAGUE PRAYER</a:t>
            </a:r>
          </a:p>
        </p:txBody>
      </p:sp>
      <p:sp>
        <p:nvSpPr>
          <p:cNvPr id="4" name="Content Placeholder 3"/>
          <p:cNvSpPr>
            <a:spLocks noGrp="1"/>
          </p:cNvSpPr>
          <p:nvPr>
            <p:ph idx="1"/>
          </p:nvPr>
        </p:nvSpPr>
        <p:spPr>
          <a:xfrm>
            <a:off x="1743456" y="1273629"/>
            <a:ext cx="9610344" cy="4855028"/>
          </a:xfrm>
        </p:spPr>
        <p:txBody>
          <a:bodyPr>
            <a:normAutofit lnSpcReduction="10000"/>
          </a:bodyPr>
          <a:lstStyle/>
          <a:p>
            <a:pPr marL="0" indent="0">
              <a:buNone/>
            </a:pPr>
            <a:r>
              <a:rPr lang="en-CA" sz="2600" dirty="0">
                <a:latin typeface="Georgia" panose="02040502050405020303" pitchFamily="18" charset="0"/>
              </a:rPr>
              <a:t>We humbly pray You, O God our Father, to bless The Catholic Women’s League of Canada. </a:t>
            </a:r>
          </a:p>
          <a:p>
            <a:pPr marL="0" indent="0">
              <a:buNone/>
            </a:pPr>
            <a:r>
              <a:rPr lang="en-CA" sz="2600" dirty="0">
                <a:latin typeface="Georgia" panose="02040502050405020303" pitchFamily="18" charset="0"/>
              </a:rPr>
              <a:t>Bless our beloved country, our homes and families. </a:t>
            </a:r>
          </a:p>
          <a:p>
            <a:pPr marL="0" indent="0">
              <a:buNone/>
            </a:pPr>
            <a:r>
              <a:rPr lang="en-CA" sz="2600" dirty="0">
                <a:latin typeface="Georgia" panose="02040502050405020303" pitchFamily="18" charset="0"/>
              </a:rPr>
              <a:t>Send Your Holy Spirit upon us to give light to our minds and strength to our wills that we may know and fulfill Your great law of charity. </a:t>
            </a:r>
          </a:p>
          <a:p>
            <a:pPr marL="0" indent="0">
              <a:buNone/>
            </a:pPr>
            <a:r>
              <a:rPr lang="en-CA" sz="2600" dirty="0">
                <a:latin typeface="Georgia" panose="02040502050405020303" pitchFamily="18" charset="0"/>
              </a:rPr>
              <a:t>Teach us to share with others at home and abroad, the good things You have given us. </a:t>
            </a:r>
          </a:p>
          <a:p>
            <a:pPr marL="0" indent="0">
              <a:buNone/>
            </a:pPr>
            <a:r>
              <a:rPr lang="en-CA" sz="2600" dirty="0">
                <a:latin typeface="Georgia" panose="02040502050405020303" pitchFamily="18" charset="0"/>
              </a:rPr>
              <a:t>This we ask through our Lord Jesus Christ and the intercession of our patroness, Our Lady of Good Counsel. </a:t>
            </a:r>
          </a:p>
          <a:p>
            <a:pPr marL="0" indent="0">
              <a:buNone/>
            </a:pPr>
            <a:r>
              <a:rPr lang="en-CA" sz="2600" dirty="0">
                <a:latin typeface="Georgia" panose="02040502050405020303" pitchFamily="18" charset="0"/>
              </a:rPr>
              <a:t>Amen</a:t>
            </a:r>
          </a:p>
        </p:txBody>
      </p:sp>
    </p:spTree>
    <p:extLst>
      <p:ext uri="{BB962C8B-B14F-4D97-AF65-F5344CB8AC3E}">
        <p14:creationId xmlns:p14="http://schemas.microsoft.com/office/powerpoint/2010/main" val="476260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4113" y="642257"/>
            <a:ext cx="9731829" cy="1404257"/>
          </a:xfrm>
        </p:spPr>
        <p:txBody>
          <a:bodyPr>
            <a:normAutofit/>
          </a:bodyPr>
          <a:lstStyle/>
          <a:p>
            <a:pPr algn="l"/>
            <a:r>
              <a:rPr lang="en-US" dirty="0">
                <a:latin typeface="Georgia" panose="02040502050405020303" pitchFamily="18" charset="0"/>
              </a:rPr>
              <a:t>We begin with the following premises:</a:t>
            </a:r>
            <a:endParaRPr lang="en-CA" dirty="0">
              <a:latin typeface="Georgia" panose="02040502050405020303" pitchFamily="18" charset="0"/>
            </a:endParaRPr>
          </a:p>
        </p:txBody>
      </p:sp>
      <p:sp>
        <p:nvSpPr>
          <p:cNvPr id="3" name="Content Placeholder 2"/>
          <p:cNvSpPr>
            <a:spLocks noGrp="1"/>
          </p:cNvSpPr>
          <p:nvPr>
            <p:ph idx="1"/>
          </p:nvPr>
        </p:nvSpPr>
        <p:spPr>
          <a:xfrm>
            <a:off x="1894114" y="2046514"/>
            <a:ext cx="9525000" cy="4234543"/>
          </a:xfrm>
        </p:spPr>
        <p:txBody>
          <a:bodyPr>
            <a:normAutofit/>
          </a:bodyPr>
          <a:lstStyle/>
          <a:p>
            <a:pPr marL="514350" indent="-514350">
              <a:buFont typeface="+mj-lt"/>
              <a:buAutoNum type="arabicPeriod"/>
            </a:pPr>
            <a:r>
              <a:rPr lang="en-CA" sz="3200" dirty="0">
                <a:latin typeface="Georgia" panose="02040502050405020303" pitchFamily="18" charset="0"/>
              </a:rPr>
              <a:t>Everyone has been gifted by God.</a:t>
            </a:r>
          </a:p>
          <a:p>
            <a:pPr marL="514350" indent="-514350">
              <a:buFont typeface="+mj-lt"/>
              <a:buAutoNum type="arabicPeriod"/>
            </a:pPr>
            <a:r>
              <a:rPr lang="en-CA" sz="3200" dirty="0">
                <a:latin typeface="Georgia" panose="02040502050405020303" pitchFamily="18" charset="0"/>
              </a:rPr>
              <a:t>The gifts we have are not the same as the gifts others have.</a:t>
            </a:r>
          </a:p>
          <a:p>
            <a:pPr marL="514350" indent="-514350">
              <a:buFont typeface="+mj-lt"/>
              <a:buAutoNum type="arabicPeriod"/>
            </a:pPr>
            <a:r>
              <a:rPr lang="en-CA" sz="3200" dirty="0">
                <a:latin typeface="Georgia" panose="02040502050405020303" pitchFamily="18" charset="0"/>
              </a:rPr>
              <a:t>All gifts are precious; none is greater than another.</a:t>
            </a:r>
          </a:p>
          <a:p>
            <a:pPr marL="514350" indent="-514350">
              <a:buFont typeface="+mj-lt"/>
              <a:buAutoNum type="arabicPeriod"/>
            </a:pPr>
            <a:r>
              <a:rPr lang="en-CA" sz="3200" dirty="0">
                <a:latin typeface="Georgia" panose="02040502050405020303" pitchFamily="18" charset="0"/>
              </a:rPr>
              <a:t>All gifts fill a part of God’s plan for His people.</a:t>
            </a:r>
          </a:p>
        </p:txBody>
      </p:sp>
    </p:spTree>
    <p:extLst>
      <p:ext uri="{BB962C8B-B14F-4D97-AF65-F5344CB8AC3E}">
        <p14:creationId xmlns:p14="http://schemas.microsoft.com/office/powerpoint/2010/main" val="389293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9057" y="685801"/>
            <a:ext cx="9793968" cy="827314"/>
          </a:xfrm>
        </p:spPr>
        <p:txBody>
          <a:bodyPr>
            <a:normAutofit/>
          </a:bodyPr>
          <a:lstStyle/>
          <a:p>
            <a:pPr algn="l"/>
            <a:r>
              <a:rPr lang="en-US" sz="4400" dirty="0">
                <a:latin typeface="Georgia" panose="02040502050405020303" pitchFamily="18" charset="0"/>
              </a:rPr>
              <a:t>Questions for personal reflections</a:t>
            </a:r>
            <a:endParaRPr lang="en-CA" sz="4400" dirty="0">
              <a:latin typeface="Georgia" panose="02040502050405020303" pitchFamily="18" charset="0"/>
            </a:endParaRPr>
          </a:p>
        </p:txBody>
      </p:sp>
      <p:sp>
        <p:nvSpPr>
          <p:cNvPr id="3" name="Content Placeholder 2"/>
          <p:cNvSpPr>
            <a:spLocks noGrp="1"/>
          </p:cNvSpPr>
          <p:nvPr>
            <p:ph idx="1"/>
          </p:nvPr>
        </p:nvSpPr>
        <p:spPr>
          <a:xfrm>
            <a:off x="1709056" y="1850572"/>
            <a:ext cx="9793967" cy="4191000"/>
          </a:xfrm>
        </p:spPr>
        <p:txBody>
          <a:bodyPr>
            <a:normAutofit/>
          </a:bodyPr>
          <a:lstStyle/>
          <a:p>
            <a:pPr marL="457200" indent="-457200">
              <a:buFont typeface="+mj-lt"/>
              <a:buAutoNum type="arabicPeriod"/>
            </a:pPr>
            <a:r>
              <a:rPr lang="en-CA" sz="2600" dirty="0">
                <a:latin typeface="Georgia" panose="02040502050405020303" pitchFamily="18" charset="0"/>
              </a:rPr>
              <a:t>Think of one thing that you do well. When do you do it? Why do you do it? When did you learn to do it? How long did it take you to learn how to do it? Do you enjoy doing it?</a:t>
            </a:r>
          </a:p>
          <a:p>
            <a:pPr marL="457200" indent="-457200">
              <a:buFont typeface="+mj-lt"/>
              <a:buAutoNum type="arabicPeriod"/>
            </a:pPr>
            <a:r>
              <a:rPr lang="en-CA" sz="2600" dirty="0">
                <a:latin typeface="Georgia" panose="02040502050405020303" pitchFamily="18" charset="0"/>
              </a:rPr>
              <a:t>Have you ever been asked to do something that you had never done before and you said “no”? What was this invitation? What happened? Were you ever asked again? Do you wish you had given it a try?</a:t>
            </a:r>
          </a:p>
          <a:p>
            <a:pPr marL="457200" indent="-457200">
              <a:buFont typeface="+mj-lt"/>
              <a:buAutoNum type="arabicPeriod"/>
            </a:pPr>
            <a:r>
              <a:rPr lang="en-CA" sz="2600" dirty="0">
                <a:latin typeface="Georgia" panose="02040502050405020303" pitchFamily="18" charset="0"/>
              </a:rPr>
              <a:t>Have you ever been asked to do something that you have never done before and you said “yes”? What was it? What happened?</a:t>
            </a:r>
          </a:p>
        </p:txBody>
      </p:sp>
    </p:spTree>
    <p:extLst>
      <p:ext uri="{BB962C8B-B14F-4D97-AF65-F5344CB8AC3E}">
        <p14:creationId xmlns:p14="http://schemas.microsoft.com/office/powerpoint/2010/main" val="3412339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893617"/>
          </a:xfrm>
        </p:spPr>
        <p:txBody>
          <a:bodyPr>
            <a:normAutofit/>
          </a:bodyPr>
          <a:lstStyle/>
          <a:p>
            <a:pPr algn="l"/>
            <a:r>
              <a:rPr lang="en-US" sz="4400" dirty="0">
                <a:latin typeface="Georgia" panose="02040502050405020303" pitchFamily="18" charset="0"/>
              </a:rPr>
              <a:t>Exercise in Discernment</a:t>
            </a:r>
            <a:endParaRPr lang="en-CA" sz="4400" dirty="0">
              <a:latin typeface="Georgia" panose="02040502050405020303" pitchFamily="18" charset="0"/>
            </a:endParaRPr>
          </a:p>
        </p:txBody>
      </p:sp>
      <p:sp>
        <p:nvSpPr>
          <p:cNvPr id="4" name="Content Placeholder 3"/>
          <p:cNvSpPr>
            <a:spLocks noGrp="1"/>
          </p:cNvSpPr>
          <p:nvPr>
            <p:ph idx="1"/>
          </p:nvPr>
        </p:nvSpPr>
        <p:spPr>
          <a:xfrm>
            <a:off x="1484311" y="2093975"/>
            <a:ext cx="10018713" cy="1392937"/>
          </a:xfrm>
        </p:spPr>
        <p:txBody>
          <a:bodyPr>
            <a:normAutofit/>
          </a:bodyPr>
          <a:lstStyle/>
          <a:p>
            <a:r>
              <a:rPr lang="en-US" dirty="0">
                <a:latin typeface="Georgia" panose="02040502050405020303" pitchFamily="18" charset="0"/>
              </a:rPr>
              <a:t>On the list provided, there are 13 spiritual gifts with descriptions.</a:t>
            </a:r>
          </a:p>
          <a:p>
            <a:r>
              <a:rPr lang="en-US" dirty="0">
                <a:latin typeface="Georgia" panose="02040502050405020303" pitchFamily="18" charset="0"/>
              </a:rPr>
              <a:t>Place the symbol that best describes your situation (more than one could apply)</a:t>
            </a:r>
          </a:p>
        </p:txBody>
      </p:sp>
      <p:pic>
        <p:nvPicPr>
          <p:cNvPr id="7" name="Picture 6"/>
          <p:cNvPicPr>
            <a:picLocks noChangeAspect="1"/>
          </p:cNvPicPr>
          <p:nvPr/>
        </p:nvPicPr>
        <p:blipFill>
          <a:blip r:embed="rId3"/>
          <a:stretch>
            <a:fillRect/>
          </a:stretch>
        </p:blipFill>
        <p:spPr>
          <a:xfrm>
            <a:off x="1484311" y="3581398"/>
            <a:ext cx="9707505" cy="2279784"/>
          </a:xfrm>
          <a:prstGeom prst="rect">
            <a:avLst/>
          </a:prstGeom>
        </p:spPr>
      </p:pic>
    </p:spTree>
    <p:extLst>
      <p:ext uri="{BB962C8B-B14F-4D97-AF65-F5344CB8AC3E}">
        <p14:creationId xmlns:p14="http://schemas.microsoft.com/office/powerpoint/2010/main" val="2507492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9057" y="685801"/>
            <a:ext cx="9793968" cy="827314"/>
          </a:xfrm>
        </p:spPr>
        <p:txBody>
          <a:bodyPr/>
          <a:lstStyle/>
          <a:p>
            <a:pPr algn="l"/>
            <a:r>
              <a:rPr lang="en-US" dirty="0">
                <a:latin typeface="Georgia" panose="02040502050405020303" pitchFamily="18" charset="0"/>
              </a:rPr>
              <a:t>Take away reflections</a:t>
            </a:r>
            <a:endParaRPr lang="en-CA" dirty="0">
              <a:latin typeface="Georgia" panose="02040502050405020303" pitchFamily="18" charset="0"/>
            </a:endParaRPr>
          </a:p>
        </p:txBody>
      </p:sp>
      <p:sp>
        <p:nvSpPr>
          <p:cNvPr id="3" name="Content Placeholder 2"/>
          <p:cNvSpPr>
            <a:spLocks noGrp="1"/>
          </p:cNvSpPr>
          <p:nvPr>
            <p:ph idx="1"/>
          </p:nvPr>
        </p:nvSpPr>
        <p:spPr>
          <a:xfrm>
            <a:off x="1709056" y="1850572"/>
            <a:ext cx="9793967" cy="4191000"/>
          </a:xfrm>
        </p:spPr>
        <p:txBody>
          <a:bodyPr>
            <a:normAutofit/>
          </a:bodyPr>
          <a:lstStyle/>
          <a:p>
            <a:pPr marL="514350" indent="-514350">
              <a:buFont typeface="+mj-lt"/>
              <a:buAutoNum type="arabicPeriod"/>
            </a:pPr>
            <a:r>
              <a:rPr lang="en-CA" sz="2800" dirty="0">
                <a:latin typeface="Georgia" panose="02040502050405020303" pitchFamily="18" charset="0"/>
              </a:rPr>
              <a:t>What characteristics would be of importance for a leader in the League, e.g., for the president, the standing committee chairpersons, the secretary, etc. </a:t>
            </a:r>
          </a:p>
          <a:p>
            <a:pPr marL="514350" indent="-514350">
              <a:buFont typeface="+mj-lt"/>
              <a:buAutoNum type="arabicPeriod"/>
            </a:pPr>
            <a:r>
              <a:rPr lang="en-CA" sz="2800" dirty="0">
                <a:latin typeface="Georgia" panose="02040502050405020303" pitchFamily="18" charset="0"/>
              </a:rPr>
              <a:t>What position would you consider, given your responses to the gifts listed?</a:t>
            </a:r>
          </a:p>
          <a:p>
            <a:pPr marL="514350" indent="-514350">
              <a:buFont typeface="+mj-lt"/>
              <a:buAutoNum type="arabicPeriod"/>
            </a:pPr>
            <a:r>
              <a:rPr lang="en-CA" sz="2800" dirty="0">
                <a:latin typeface="Georgia" panose="02040502050405020303" pitchFamily="18" charset="0"/>
              </a:rPr>
              <a:t>What is the greatest obstacle to allowing your name stand for an executive position in the council?</a:t>
            </a:r>
          </a:p>
          <a:p>
            <a:pPr marL="514350" indent="-514350">
              <a:buFont typeface="+mj-lt"/>
              <a:buAutoNum type="arabicPeriod"/>
            </a:pPr>
            <a:endParaRPr lang="en-CA" sz="2800" dirty="0">
              <a:latin typeface="Georgia" panose="02040502050405020303" pitchFamily="18" charset="0"/>
            </a:endParaRPr>
          </a:p>
        </p:txBody>
      </p:sp>
    </p:spTree>
    <p:extLst>
      <p:ext uri="{BB962C8B-B14F-4D97-AF65-F5344CB8AC3E}">
        <p14:creationId xmlns:p14="http://schemas.microsoft.com/office/powerpoint/2010/main" val="4161201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2381" y="262404"/>
            <a:ext cx="9359985" cy="1508760"/>
          </a:xfrm>
        </p:spPr>
        <p:txBody>
          <a:bodyPr>
            <a:normAutofit/>
          </a:bodyPr>
          <a:lstStyle/>
          <a:p>
            <a:pPr algn="l"/>
            <a:r>
              <a:rPr lang="en-US" sz="4400" dirty="0">
                <a:latin typeface="Georgia" panose="02040502050405020303" pitchFamily="18" charset="0"/>
              </a:rPr>
              <a:t>Conclusion</a:t>
            </a:r>
            <a:endParaRPr lang="en-CA" sz="4400" dirty="0">
              <a:latin typeface="Georgia" panose="02040502050405020303" pitchFamily="18" charset="0"/>
            </a:endParaRPr>
          </a:p>
        </p:txBody>
      </p:sp>
      <p:sp>
        <p:nvSpPr>
          <p:cNvPr id="3" name="Content Placeholder 2"/>
          <p:cNvSpPr>
            <a:spLocks noGrp="1"/>
          </p:cNvSpPr>
          <p:nvPr>
            <p:ph idx="1"/>
          </p:nvPr>
        </p:nvSpPr>
        <p:spPr>
          <a:xfrm>
            <a:off x="1392381" y="1866899"/>
            <a:ext cx="10328563" cy="3124201"/>
          </a:xfrm>
        </p:spPr>
        <p:txBody>
          <a:bodyPr>
            <a:normAutofit/>
          </a:bodyPr>
          <a:lstStyle/>
          <a:p>
            <a:pPr marL="0" indent="0">
              <a:buNone/>
            </a:pPr>
            <a:r>
              <a:rPr lang="en-US" sz="4400" i="1" dirty="0">
                <a:latin typeface="Georgia" panose="02040502050405020303" pitchFamily="18" charset="0"/>
              </a:rPr>
              <a:t>Response to closing prayer:</a:t>
            </a:r>
            <a:endParaRPr lang="en-US" sz="4400" b="1" dirty="0">
              <a:latin typeface="Georgia" panose="02040502050405020303" pitchFamily="18" charset="0"/>
            </a:endParaRPr>
          </a:p>
          <a:p>
            <a:pPr marL="0" indent="0">
              <a:buNone/>
            </a:pPr>
            <a:r>
              <a:rPr lang="en-US" sz="4400" b="1" dirty="0">
                <a:latin typeface="Georgia" panose="02040502050405020303" pitchFamily="18" charset="0"/>
              </a:rPr>
              <a:t>The gift I have received, I will give as gift</a:t>
            </a:r>
            <a:endParaRPr lang="en-CA" sz="4400" b="1" dirty="0">
              <a:latin typeface="Georgia" panose="02040502050405020303" pitchFamily="18" charset="0"/>
            </a:endParaRPr>
          </a:p>
        </p:txBody>
      </p:sp>
    </p:spTree>
    <p:extLst>
      <p:ext uri="{BB962C8B-B14F-4D97-AF65-F5344CB8AC3E}">
        <p14:creationId xmlns:p14="http://schemas.microsoft.com/office/powerpoint/2010/main" val="37590186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2091</TotalTime>
  <Words>924</Words>
  <Application>Microsoft Office PowerPoint</Application>
  <PresentationFormat>Widescreen</PresentationFormat>
  <Paragraphs>62</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Corbel</vt:lpstr>
      <vt:lpstr>Georgia</vt:lpstr>
      <vt:lpstr>Parallax</vt:lpstr>
      <vt:lpstr>A Short Exercise in Discernment</vt:lpstr>
      <vt:lpstr>LEAGUE PRAYER</vt:lpstr>
      <vt:lpstr>We begin with the following premises:</vt:lpstr>
      <vt:lpstr>Questions for personal reflections</vt:lpstr>
      <vt:lpstr>Exercise in Discernment</vt:lpstr>
      <vt:lpstr>Take away reflections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Short Exercise in Discernment</dc:title>
  <dc:creator>Lyne Tuepah</dc:creator>
  <cp:lastModifiedBy>Lyne Tuepah</cp:lastModifiedBy>
  <cp:revision>26</cp:revision>
  <cp:lastPrinted>2015-09-10T20:12:27Z</cp:lastPrinted>
  <dcterms:created xsi:type="dcterms:W3CDTF">2015-08-29T19:37:42Z</dcterms:created>
  <dcterms:modified xsi:type="dcterms:W3CDTF">2025-10-14T19:16:35Z</dcterms:modified>
</cp:coreProperties>
</file>